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84" r:id="rId5"/>
    <p:sldId id="260" r:id="rId6"/>
    <p:sldId id="274" r:id="rId7"/>
    <p:sldId id="270" r:id="rId8"/>
    <p:sldId id="280" r:id="rId9"/>
    <p:sldId id="261" r:id="rId10"/>
    <p:sldId id="283" r:id="rId11"/>
    <p:sldId id="285" r:id="rId12"/>
    <p:sldId id="295" r:id="rId13"/>
    <p:sldId id="286" r:id="rId14"/>
    <p:sldId id="290" r:id="rId15"/>
    <p:sldId id="267" r:id="rId16"/>
    <p:sldId id="287" r:id="rId17"/>
    <p:sldId id="289" r:id="rId1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167B31-A61D-4477-B0D5-0C9302CC2A5B}" v="19" dt="2024-04-18T15:09:42.977"/>
    <p1510:client id="{016750AD-F304-465A-A63F-A09FB52968DD}" v="321" dt="2024-04-18T20:54:36.735"/>
    <p1510:client id="{11F71280-2E96-4978-9728-46981A67398D}" v="66" dt="2024-04-18T02:56:49.490"/>
    <p1510:client id="{14F7EEA2-5F37-4527-9E41-ECB69E6F582C}" v="3" dt="2024-04-18T15:33:03.863"/>
    <p1510:client id="{1EDED9B1-E5C2-47E1-8F4D-81FA156A92EF}" v="235" dt="2024-04-18T20:53:53.920"/>
    <p1510:client id="{2316AFEF-0810-415B-A712-E99EA6C4BDD4}" v="19" dt="2024-04-18T23:52:38.477"/>
    <p1510:client id="{2F635808-E300-4C65-A47C-9CD1BDDD4438}" v="97" dt="2024-04-18T21:32:45.367"/>
    <p1510:client id="{46FEDC29-7287-49B8-B853-0E8BAC02FBD0}" v="407" dt="2024-04-18T17:40:40.975"/>
    <p1510:client id="{6B266D37-B9BA-446B-92B8-14808FBDE9E7}" v="466" dt="2024-04-18T13:16:42.579"/>
    <p1510:client id="{9A09B737-24EA-4FFC-B7E3-1F2FEAF675FC}" v="20" dt="2024-04-18T02:38:51.458"/>
    <p1510:client id="{9A9A3D54-EF6D-4407-B56F-7D82FB7A1EEF}" v="80" dt="2024-04-17T23:13:13.891"/>
    <p1510:client id="{9B5AF422-BE12-5342-80E2-51786ABE5389}" v="1" dt="2024-04-17T21:56:40.072"/>
    <p1510:client id="{9EBA38F6-799F-42D4-812E-1823EF5AA726}" v="20" dt="2024-04-18T15:38:15.317"/>
    <p1510:client id="{A963851F-5B93-447B-A55D-87AE1143846D}" v="770" dt="2024-04-18T02:11:16.665"/>
    <p1510:client id="{C99690DF-BBE8-49F9-AD16-3ED5ABCB6597}" v="718" dt="2024-04-19T00:27:17.344"/>
    <p1510:client id="{D2EBFDDF-F5A2-42FC-B216-D10EC3D0CD69}" v="218" dt="2024-04-19T00:32:45.282"/>
    <p1510:client id="{D2F6E18D-5F57-4C05-AF5C-B82547D3F4F1}" v="9" dt="2024-04-17T18:54:58.440"/>
    <p1510:client id="{DF5A1F07-7F91-41DD-908D-D1573E6B0D3E}" v="18" dt="2024-04-18T02:46:28.86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14"/>
    <p:restoredTop sz="94694"/>
  </p:normalViewPr>
  <p:slideViewPr>
    <p:cSldViewPr snapToGrid="0">
      <p:cViewPr varScale="1">
        <p:scale>
          <a:sx n="101" d="100"/>
          <a:sy n="101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05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07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35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8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26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44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84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17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94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86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74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0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31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en.wikipedia.org/wiki/safety_helme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354842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44834" y="357546"/>
            <a:ext cx="8379950" cy="342423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ts val="5468"/>
              </a:lnSpc>
            </a:pPr>
            <a:r>
              <a:rPr lang="en-US" sz="4350" b="1" kern="0" spc="-131" dirty="0" err="1">
                <a:solidFill>
                  <a:srgbClr val="591CE6"/>
                </a:solidFill>
                <a:latin typeface="p22-mackinac-pro"/>
                <a:ea typeface="p22-mackinac-pro"/>
                <a:cs typeface="p22-mackinac-pro" pitchFamily="34" charset="-120"/>
              </a:rPr>
              <a:t>GearCheck</a:t>
            </a:r>
            <a:r>
              <a:rPr lang="en-US" sz="4350" b="1" kern="0" spc="-131" dirty="0">
                <a:solidFill>
                  <a:srgbClr val="591CE6"/>
                </a:solidFill>
                <a:latin typeface="p22-mackinac-pro"/>
                <a:ea typeface="p22-mackinac-pro"/>
                <a:cs typeface="p22-mackinac-pro" pitchFamily="34" charset="-120"/>
              </a:rPr>
              <a:t> AI</a:t>
            </a:r>
          </a:p>
          <a:p>
            <a:pPr algn="ctr">
              <a:lnSpc>
                <a:spcPts val="5468"/>
              </a:lnSpc>
            </a:pPr>
            <a:r>
              <a:rPr lang="en-US" sz="3600" b="1" kern="0" spc="-131" dirty="0">
                <a:solidFill>
                  <a:srgbClr val="591CE6"/>
                </a:solidFill>
                <a:latin typeface="p22-mackinac-pro"/>
                <a:ea typeface="p22-mackinac-pro"/>
              </a:rPr>
              <a:t>Group:8</a:t>
            </a:r>
          </a:p>
        </p:txBody>
      </p:sp>
      <p:sp>
        <p:nvSpPr>
          <p:cNvPr id="6" name="Text 3"/>
          <p:cNvSpPr/>
          <p:nvPr/>
        </p:nvSpPr>
        <p:spPr>
          <a:xfrm>
            <a:off x="6319599" y="4115038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6"/>
          <p:cNvSpPr/>
          <p:nvPr/>
        </p:nvSpPr>
        <p:spPr>
          <a:xfrm>
            <a:off x="6786086" y="6141958"/>
            <a:ext cx="258282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6E6B735-05A9-EACE-CB39-61A615094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068451"/>
              </p:ext>
            </p:extLst>
          </p:nvPr>
        </p:nvGraphicFramePr>
        <p:xfrm>
          <a:off x="6609805" y="3257005"/>
          <a:ext cx="7191255" cy="555898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451015">
                  <a:extLst>
                    <a:ext uri="{9D8B030D-6E8A-4147-A177-3AD203B41FA5}">
                      <a16:colId xmlns:a16="http://schemas.microsoft.com/office/drawing/2014/main" val="3214745698"/>
                    </a:ext>
                  </a:extLst>
                </a:gridCol>
                <a:gridCol w="1740240">
                  <a:extLst>
                    <a:ext uri="{9D8B030D-6E8A-4147-A177-3AD203B41FA5}">
                      <a16:colId xmlns:a16="http://schemas.microsoft.com/office/drawing/2014/main" val="94560982"/>
                    </a:ext>
                  </a:extLst>
                </a:gridCol>
              </a:tblGrid>
              <a:tr h="745441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Student Name</a:t>
                      </a:r>
                      <a:r>
                        <a:rPr lang="en-US" sz="2400" b="1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1" i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Student Id</a:t>
                      </a:r>
                      <a:r>
                        <a:rPr lang="en-US" sz="2400" b="1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1" i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956970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Muhammad Bilal Dilbar 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101494128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020889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Krishna </a:t>
                      </a:r>
                      <a:r>
                        <a:rPr lang="en-US" sz="2400" b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Ashokbhai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 Zala​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101499418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237479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Simran Nisarg Modi​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101486407​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473399"/>
                  </a:ext>
                </a:extLst>
              </a:tr>
              <a:tr h="264632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Gowtham Katari​</a:t>
                      </a: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Professors:</a:t>
                      </a:r>
                    </a:p>
                    <a:p>
                      <a:pPr lvl="0" algn="l">
                        <a:buNone/>
                      </a:pPr>
                      <a:endParaRPr lang="en-US" sz="2400" b="1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400" b="0" i="0" u="none" strike="noStrike" noProof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Vejey</a:t>
                      </a:r>
                      <a:r>
                        <a:rPr lang="en-US" sz="24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r>
                        <a:rPr lang="en-US" sz="2400" b="0" i="0" u="none" strike="noStrike" noProof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Gandyer</a:t>
                      </a:r>
                      <a:r>
                        <a:rPr lang="en-US" sz="24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and 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Moe </a:t>
                      </a:r>
                      <a:r>
                        <a:rPr lang="en-US" sz="2400" b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Fadaee</a:t>
                      </a:r>
                      <a:endParaRPr lang="en-US" err="1"/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101479063​</a:t>
                      </a: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37426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838290"/>
                  </a:ext>
                </a:extLst>
              </a:tr>
            </a:tbl>
          </a:graphicData>
        </a:graphic>
      </p:graphicFrame>
      <p:pic>
        <p:nvPicPr>
          <p:cNvPr id="8" name="Picture 7" descr="A group of people wearing safety gear&#10;&#10;Description automatically generated">
            <a:extLst>
              <a:ext uri="{FF2B5EF4-FFF2-40B4-BE49-F238E27FC236}">
                <a16:creationId xmlns:a16="http://schemas.microsoft.com/office/drawing/2014/main" id="{4DA9554A-06D5-4B33-BAE6-D7234EC13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353437" cy="858444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382793" y="230716"/>
            <a:ext cx="7230840" cy="8095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Methodology – ML Canvas: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35137" y="1537159"/>
            <a:ext cx="12101607" cy="4431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lvl="2" indent="-28575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Calibri"/>
              <a:cs typeface="Times New Roman"/>
            </a:endParaRPr>
          </a:p>
          <a:p>
            <a:pPr>
              <a:lnSpc>
                <a:spcPts val="2799"/>
              </a:lnSpc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4E2DB89-EEC6-AC44-3FE9-49FC2F21B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864" y="1034790"/>
            <a:ext cx="11849877" cy="706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195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97146" y="341279"/>
            <a:ext cx="7016487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Training &amp; Benchmarking: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88643" y="862983"/>
            <a:ext cx="11667654" cy="67327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Data Collection:</a:t>
            </a: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First labeled dataset from </a:t>
            </a:r>
            <a:r>
              <a:rPr lang="en-US" sz="2000" dirty="0" err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Roboflow</a:t>
            </a: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for Construction PPE with 2197 total images of PPE.</a:t>
            </a:r>
            <a:endParaRPr lang="en-US" sz="2000" dirty="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Calibri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Calibri"/>
              </a:rPr>
              <a:t>Class Labels: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boots, gloves, helmet, vest</a:t>
            </a: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Second labeled dataset from </a:t>
            </a:r>
            <a:r>
              <a:rPr lang="en-US" sz="2000" dirty="0" err="1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Roboflow</a:t>
            </a: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for Medical PPE with 1099 total images of PPE.</a:t>
            </a:r>
            <a:endParaRPr lang="en-US" sz="20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Class Labels: coat, glasses, glove, mask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ea typeface="+mn-lt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Third label dataset from Roboflow for Custom PPE with 44002 total images of PPE.</a:t>
            </a: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Class Labels: fall-detected, gloves, goggles, hard-hat, ladder, mask etc.</a:t>
            </a:r>
          </a:p>
          <a:p>
            <a:pPr lvl="1" algn="just"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Data Preparation: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Conducted preprocessing for image augmentation </a:t>
            </a:r>
            <a:endParaRPr lang="en-US" sz="2000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Ensured dataset balance across PPE categories to avoid bias.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Model Training: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Used YOLOv8 architecture with transfer learning for PPE detection.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Fine-tuned the model for enhanced performance on the custom dataset.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Evaluation Metrics: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Achieved 75% accuracy in PPE item identification.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Evaluated using precision, recall, and mAP50-95 metrics.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Key Achievements: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Improved detection accuracy compared to traditional methods.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Demonstrated robust performance in real-world environments.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Validated effectiveness through benchmarking against existing solutions.</a:t>
            </a:r>
            <a:endParaRPr lang="en-US" sz="2000" dirty="0">
              <a:latin typeface="Times New Roman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237543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97146" y="341279"/>
            <a:ext cx="7016487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Training &amp; Benchmarking: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88643" y="862983"/>
            <a:ext cx="11667654" cy="67327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>
              <a:buFont typeface="Arial"/>
              <a:buChar char="•"/>
            </a:pPr>
            <a:endParaRPr lang="en-US" sz="2200" dirty="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2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EC4ADB-864C-926B-BEF2-064668805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729718"/>
              </p:ext>
            </p:extLst>
          </p:nvPr>
        </p:nvGraphicFramePr>
        <p:xfrm>
          <a:off x="1831058" y="2664066"/>
          <a:ext cx="11194065" cy="246559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274762">
                  <a:extLst>
                    <a:ext uri="{9D8B030D-6E8A-4147-A177-3AD203B41FA5}">
                      <a16:colId xmlns:a16="http://schemas.microsoft.com/office/drawing/2014/main" val="536694813"/>
                    </a:ext>
                  </a:extLst>
                </a:gridCol>
                <a:gridCol w="2771116">
                  <a:extLst>
                    <a:ext uri="{9D8B030D-6E8A-4147-A177-3AD203B41FA5}">
                      <a16:colId xmlns:a16="http://schemas.microsoft.com/office/drawing/2014/main" val="2760124127"/>
                    </a:ext>
                  </a:extLst>
                </a:gridCol>
                <a:gridCol w="1551156">
                  <a:extLst>
                    <a:ext uri="{9D8B030D-6E8A-4147-A177-3AD203B41FA5}">
                      <a16:colId xmlns:a16="http://schemas.microsoft.com/office/drawing/2014/main" val="3786204206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3404654426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4274214590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1537478328"/>
                    </a:ext>
                  </a:extLst>
                </a:gridCol>
              </a:tblGrid>
              <a:tr h="616399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FFFFFF"/>
                          </a:solidFill>
                        </a:rPr>
                        <a:t>mAP50-95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1238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r>
                        <a:rPr lang="en-US" dirty="0"/>
                        <a:t>Yolov8m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0.86859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0.8072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0.64982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73598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000000"/>
                          </a:solidFill>
                        </a:rPr>
                        <a:t>Yolov8m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Medical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0.75158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0.67678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0.37554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18387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000000"/>
                          </a:solidFill>
                        </a:rPr>
                        <a:t>Yolov8m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Custom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0.62304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0.64247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0.36837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4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041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25131" y="363311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Deployment: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416923" y="765758"/>
            <a:ext cx="11839374" cy="7463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 dirty="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lvl="1" algn="just"/>
            <a:endParaRPr lang="en-US" sz="2200" dirty="0">
              <a:solidFill>
                <a:srgbClr val="272525"/>
              </a:solidFill>
              <a:latin typeface="Times New Roman"/>
              <a:ea typeface="Calibri" panose="020F0502020204030204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2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   </a:t>
            </a:r>
            <a:r>
              <a:rPr lang="en-US" sz="24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Deployment Environment:</a:t>
            </a:r>
            <a:endParaRPr lang="en-US" sz="2400" b="1" dirty="0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Utilized Render for deploying the PPE detection model.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   Deployment Files: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Notebook: Used for model training and experimentation.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Python Script (Yolo_Video_Detection.py): Contains code for real-time video detection.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Main Script (main.py): Handles web application functionalities.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Requirements.txt: Lists necessary dependencies for the project.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dirty="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pic>
        <p:nvPicPr>
          <p:cNvPr id="8" name="Picture 7" descr="A collage of images of a person wearing gloves&#10;&#10;Description automatically generated">
            <a:extLst>
              <a:ext uri="{FF2B5EF4-FFF2-40B4-BE49-F238E27FC236}">
                <a16:creationId xmlns:a16="http://schemas.microsoft.com/office/drawing/2014/main" id="{D7581AC5-ACC0-412B-7D73-6440012D0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939" y="755928"/>
            <a:ext cx="526846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91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73899" y="34127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Demo: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49898" y="607262"/>
            <a:ext cx="12124853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>
              <a:buFont typeface="Arial"/>
              <a:buChar char="•"/>
            </a:pPr>
            <a:endParaRPr lang="en-US" sz="2400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Construction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Experience the power of our model as it accurately identifies crucial safety gear like helmets, vests, and goggles, vital for construction site personnel's protection.</a:t>
            </a:r>
            <a:endParaRPr lang="en-US" sz="2400" b="1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Medical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Witness the precision of our model in recognizing essential medical gear such as masks, gloves, and gowns, pivotal for safeguarding healthcare professionals on the frontline.</a:t>
            </a:r>
            <a:endParaRPr lang="en-US" sz="240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Custom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Explore the versatility of our custom model, adept at detecting a diverse array of PPE across various industries. From standard safety equipment to specialized features like fall detection, our solution ensures comprehensive safety monitoring tailored to your needs.</a:t>
            </a:r>
            <a:endParaRPr lang="en-US" sz="2400">
              <a:latin typeface="Times New Roman"/>
            </a:endParaRPr>
          </a:p>
          <a:p>
            <a:pPr algn="just">
              <a:buFont typeface="Arial"/>
              <a:buChar char="•"/>
            </a:pPr>
            <a:endParaRPr lang="en-US" sz="2200" b="1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170138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7783653" cy="92489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Challenges &amp; Issues Encountered: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2"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Limited annotated dataset availability posed initial challenges in model training and validation.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Overcoming computational resource constraints for training large-scale models, particularly in resource-constrained environments.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Addressing class imbalance and data distribution issues during model training to prevent bias and improve generalization.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2027369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73899" y="34127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Future Scope:</a:t>
            </a: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Model Enhancement:</a:t>
            </a:r>
            <a:r>
              <a:rPr lang="en-US" sz="2200">
                <a:latin typeface="Times New Roman"/>
                <a:ea typeface="+mn-lt"/>
                <a:cs typeface="+mn-lt"/>
              </a:rPr>
              <a:t> Improve model accuracy and robustness through fine-tuning and advanced techniques like attention mechanisms.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Real-Time Monitoring:</a:t>
            </a:r>
            <a:r>
              <a:rPr lang="en-US" sz="2200">
                <a:latin typeface="Times New Roman"/>
                <a:ea typeface="+mn-lt"/>
                <a:cs typeface="+mn-lt"/>
              </a:rPr>
              <a:t> Implement automated surveillance for continuous PPE compliance monitoring in industrial settings.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Cross-Sector Implementation:</a:t>
            </a:r>
            <a:r>
              <a:rPr lang="en-US" sz="2200">
                <a:latin typeface="Times New Roman"/>
                <a:ea typeface="+mn-lt"/>
                <a:cs typeface="+mn-lt"/>
              </a:rPr>
              <a:t> Extend PPE detection to diverse sectors including healthcare, construction, manufacturing, and more.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Public Spaces:</a:t>
            </a:r>
            <a:r>
              <a:rPr lang="en-US" sz="2200">
                <a:latin typeface="Times New Roman"/>
                <a:ea typeface="+mn-lt"/>
                <a:cs typeface="+mn-lt"/>
              </a:rPr>
              <a:t> Implement PPE detection in public spaces like airports, train stations, and malls to enforce safety regulations during pandemics and emergencies.</a:t>
            </a: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792263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308990" y="3022485"/>
            <a:ext cx="4172548" cy="258468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8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THANK YOU</a:t>
            </a: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381249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11371"/>
            <a:ext cx="6230183" cy="7466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0" b="1" kern="0" spc="-131">
                <a:solidFill>
                  <a:srgbClr val="591CE6"/>
                </a:solidFill>
                <a:latin typeface="Times New Roman" panose="02020603050405020304" pitchFamily="18" charset="0"/>
                <a:ea typeface="p22-mackinac-pro" pitchFamily="34" charset="-122"/>
                <a:cs typeface="Times New Roman" panose="02020603050405020304" pitchFamily="18" charset="0"/>
              </a:rPr>
              <a:t>Agenda</a:t>
            </a:r>
            <a:endParaRPr lang="en-US" sz="437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761369" y="2168366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/>
          </a:p>
        </p:txBody>
      </p:sp>
      <p:sp>
        <p:nvSpPr>
          <p:cNvPr id="10" name="Text 7"/>
          <p:cNvSpPr/>
          <p:nvPr/>
        </p:nvSpPr>
        <p:spPr>
          <a:xfrm>
            <a:off x="6046113" y="2175272"/>
            <a:ext cx="2777490" cy="499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1" name="Text 8"/>
          <p:cNvSpPr/>
          <p:nvPr/>
        </p:nvSpPr>
        <p:spPr>
          <a:xfrm>
            <a:off x="6046113" y="2655689"/>
            <a:ext cx="7751088" cy="3743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15" name="Text 12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6" name="Text 13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15CB10-078F-813D-3357-B0DFD5AD56F0}"/>
              </a:ext>
            </a:extLst>
          </p:cNvPr>
          <p:cNvSpPr txBox="1"/>
          <p:nvPr/>
        </p:nvSpPr>
        <p:spPr>
          <a:xfrm>
            <a:off x="12760960" y="7802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E0CB39-032D-4AB9-745E-0D2ECDDF7CAF}"/>
              </a:ext>
            </a:extLst>
          </p:cNvPr>
          <p:cNvSpPr txBox="1"/>
          <p:nvPr/>
        </p:nvSpPr>
        <p:spPr>
          <a:xfrm>
            <a:off x="4438548" y="1277576"/>
            <a:ext cx="9663531" cy="81785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Introduction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Problem Statement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Significance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Solution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Cost/Benefit Analysis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Business case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KPIs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Literature Reviews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ML Canvas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Model Training &amp; Benchmarking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Model Deployment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Demo/Proof of concept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Challenges &amp; Issues Encountered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Future Scope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Q &amp; A</a:t>
            </a:r>
            <a:br>
              <a:rPr lang="en-US" sz="2800">
                <a:latin typeface="Times New Roman"/>
                <a:ea typeface="+mn-lt"/>
                <a:cs typeface="Times New Roman"/>
              </a:rPr>
            </a:br>
            <a:endParaRPr lang="en-US" sz="2800">
              <a:latin typeface="Times New Roman"/>
              <a:ea typeface="+mn-lt"/>
              <a:cs typeface="Times New Roman"/>
            </a:endParaRPr>
          </a:p>
          <a:p>
            <a:pPr marL="514350" indent="-514350">
              <a:buAutoNum type="arabicPeriod"/>
            </a:pPr>
            <a:endParaRPr lang="en-US" sz="2800">
              <a:latin typeface="Times New Roman"/>
              <a:ea typeface="Calibri" panose="020F0502020204030204"/>
              <a:cs typeface="Times New Roman"/>
            </a:endParaRPr>
          </a:p>
          <a:p>
            <a:pPr marL="514350" indent="-514350">
              <a:buAutoNum type="arabicPeriod"/>
            </a:pPr>
            <a:endParaRPr lang="en-US" sz="2800">
              <a:latin typeface="Times New Roman"/>
              <a:ea typeface="Calibri" panose="020F0502020204030204"/>
              <a:cs typeface="Times New Roman"/>
            </a:endParaRPr>
          </a:p>
          <a:p>
            <a:pPr marL="342900" indent="-342900">
              <a:lnSpc>
                <a:spcPts val="2799"/>
              </a:lnSpc>
              <a:buAutoNum type="arabicPeriod"/>
            </a:pPr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69993" y="534264"/>
            <a:ext cx="6653773" cy="21991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50" b="1" kern="0" spc="-131">
                <a:solidFill>
                  <a:srgbClr val="591CE6"/>
                </a:solidFill>
                <a:latin typeface="p22-mackinac-pro"/>
                <a:ea typeface="p22-mackinac-pro"/>
              </a:rPr>
              <a:t>Introduction</a:t>
            </a:r>
            <a:endParaRPr lang="en-US" sz="4374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9741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6" name="Text 4"/>
          <p:cNvSpPr/>
          <p:nvPr/>
        </p:nvSpPr>
        <p:spPr>
          <a:xfrm>
            <a:off x="1569993" y="1641920"/>
            <a:ext cx="12044407" cy="585234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+mn-lt"/>
              </a:rPr>
              <a:t>The project aims to develop a computer vision-based solution for automating the detection of Personal Protective Equipment (PPE) in industries like construction ,medical and custom.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Utilizing the YOLOv8 deep learning architecture, the system seeks to accurately identify and classify various types of PPE such as </a:t>
            </a: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Protective Helmet, Vest, Dust Mask, Glove ,Protective Boots.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Key Features:</a:t>
            </a: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Real-time detection capabilities for continuous monitoring of PPE compliance.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Robust performance under diverse environmental conditions and varying camera angles.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b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 Expected Outcomes:</a:t>
            </a:r>
            <a:endParaRPr lang="en-US" b="1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Increased efficiency in PPE inspection processes.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Enhanced workplace safety standards and reduced accident rates.</a:t>
            </a:r>
            <a:endParaRPr lang="en-US">
              <a:latin typeface="Times New Roman"/>
              <a:cs typeface="Times New Roman"/>
            </a:endParaRPr>
          </a:p>
          <a:p>
            <a:pPr lvl="1" algn="just"/>
            <a:br>
              <a:rPr lang="en-US"/>
            </a:b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12393" y="440664"/>
            <a:ext cx="6711373" cy="229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Problem Statement</a:t>
            </a:r>
            <a:endParaRPr lang="en-US" sz="4374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9741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6" name="Text 4"/>
          <p:cNvSpPr/>
          <p:nvPr/>
        </p:nvSpPr>
        <p:spPr>
          <a:xfrm>
            <a:off x="1404393" y="1728320"/>
            <a:ext cx="12210007" cy="576594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Identifying the lack of personal protective equipment (PPE) in workplace environments poses a significant safety risk.</a:t>
            </a:r>
            <a:endParaRPr lang="en-US" sz="2400">
              <a:latin typeface="Times New Roman"/>
              <a:ea typeface="Eudoxus Sans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Lack of effective and efficient methods for automated PPE detection leads to potential safety hazards and compliance issues.</a:t>
            </a:r>
          </a:p>
          <a:p>
            <a:pPr algn="just">
              <a:lnSpc>
                <a:spcPts val="2799"/>
              </a:lnSpc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Current manual inspection processes are time-consuming, prone to errors, and not scalable.</a:t>
            </a: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285750" indent="-285750" algn="just">
              <a:buFont typeface="Arial,Sans-Serif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Calibri" panose="020F0502020204030204"/>
            </a:endParaRPr>
          </a:p>
          <a:p>
            <a:pPr>
              <a:lnSpc>
                <a:spcPts val="2799"/>
              </a:lnSpc>
            </a:pPr>
            <a:endParaRPr lang="en-US" sz="1750">
              <a:cs typeface="Calibri" panose="020F0502020204030204"/>
            </a:endParaRPr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</p:spTree>
    <p:extLst>
      <p:ext uri="{BB962C8B-B14F-4D97-AF65-F5344CB8AC3E}">
        <p14:creationId xmlns:p14="http://schemas.microsoft.com/office/powerpoint/2010/main" val="1768271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36452"/>
            <a:ext cx="9306401" cy="1388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p22-mackinac-pro"/>
                <a:cs typeface="+mn-lt"/>
              </a:rPr>
              <a:t>Significance</a:t>
            </a:r>
            <a:endParaRPr lang="en-US" sz="4350">
              <a:solidFill>
                <a:srgbClr val="000000"/>
              </a:solidFill>
              <a:latin typeface="Times New Roman"/>
              <a:ea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20590" y="3088243"/>
            <a:ext cx="3039785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20590" y="3568660"/>
            <a:ext cx="4082534" cy="1066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484876" y="3088243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  <a:ea typeface="p22-mackinac-pro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504590" y="2062836"/>
            <a:ext cx="9062820" cy="361960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Automation improves PPE detection, enhancing workplace safety and fostering a safety-focused culture. </a:t>
            </a:r>
            <a:endParaRPr lang="en-US" sz="2400">
              <a:solidFill>
                <a:srgbClr val="272525"/>
              </a:solidFill>
              <a:latin typeface="Times New Roman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Minimizing human error in PPE inspection creates safer working environments and lowers accident risks. 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Enhanced PPE compliance reduces workplace incidents, insurance claims, and regulatory fines. </a:t>
            </a:r>
            <a:endParaRPr lang="en-US">
              <a:latin typeface="Times New Roman"/>
              <a:cs typeface="Times New Roman"/>
            </a:endParaRPr>
          </a:p>
          <a:p>
            <a:pPr marL="342900" indent="-34290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cs typeface="Calibri"/>
            </a:endParaRPr>
          </a:p>
          <a:p>
            <a:pPr marL="285750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Eudoxus Sans"/>
              <a:ea typeface="Eudoxus Sans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/>
              <a:ea typeface="Eudoxus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Cost/Benefit Analysis:</a:t>
            </a:r>
            <a:endParaRPr lang="en-US" sz="4350" b="1" kern="0" spc="-131">
              <a:solidFill>
                <a:srgbClr val="591CE6"/>
              </a:solidFill>
              <a:latin typeface="Times New Roman"/>
              <a:ea typeface="+mn-lt"/>
              <a:cs typeface="Calibri"/>
            </a:endParaRP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Cost Analysis:</a:t>
            </a:r>
            <a:endParaRPr lang="en-US" sz="2400" b="1"/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Initial development costs including hardware, software.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Ongoing maintenance and support expenses.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Integration costs with existing infrastructure and surveillance systems.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Benefit Analysis:</a:t>
            </a:r>
            <a:endParaRPr lang="en-US" sz="2400" b="1"/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Reduction in accident rates and associated costs (medical expenses, worker compensation, legal fees).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Improved productivity due to streamlined PPE inspection processes.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Long-term cost savings through automation and efficiency gains.</a:t>
            </a:r>
            <a:br>
              <a:rPr lang="en-US" sz="2400"/>
            </a:b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258351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/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8548" y="423530"/>
            <a:ext cx="9298652" cy="21016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p22-mackinac-pro"/>
                <a:cs typeface="+mn-lt"/>
              </a:rPr>
              <a:t>Business Case</a:t>
            </a:r>
            <a:endParaRPr lang="en-US" sz="4350">
              <a:solidFill>
                <a:srgbClr val="000000"/>
              </a:solidFill>
              <a:latin typeface="Times New Roman"/>
              <a:ea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20590" y="3088243"/>
            <a:ext cx="3039785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20590" y="3568660"/>
            <a:ext cx="4082534" cy="1066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484876" y="3088243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  <a:ea typeface="p22-mackinac-pro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504590" y="1472802"/>
            <a:ext cx="9062820" cy="520537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342900" indent="-342900" algn="just">
              <a:lnSpc>
                <a:spcPts val="2799"/>
              </a:lnSpc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Market Opportunity: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Growing emphasis on workplace safety regulations and compliance.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Increasing adoption of automation technologies in industrial sectors.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Potential for expansion into other industries beyond manufacturing, such as construction and healthcare.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Competitive Advantage: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Unique selling proposition (USP) of real-time PPE detection and compliance monitoring.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Differentiation through advanced deep learning algorithms and robust performance.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Revenue Model: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Licensing fees for software usage.</a:t>
            </a: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Subscription-based models for ongoing support and updates.</a:t>
            </a:r>
            <a:endParaRPr lang="en-US"/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Customization and integration services for specific client needs.</a:t>
            </a:r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lvl="1" algn="just"/>
            <a:br>
              <a:rPr lang="en-US"/>
            </a:br>
            <a:endParaRPr lang="en-US">
              <a:ea typeface="Calibri" panose="020F0502020204030204"/>
              <a:cs typeface="Calibri" panose="020F0502020204030204"/>
            </a:endParaRPr>
          </a:p>
          <a:p>
            <a:pPr algn="just"/>
            <a:br>
              <a:rPr lang="en-US"/>
            </a:br>
            <a:endParaRPr lang="en-US"/>
          </a:p>
          <a:p>
            <a:pPr marL="342900" indent="-342900" algn="just"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 panose="020F0502020204030204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A130B-F55D-F7DB-1E4B-11A1E0C4E015}"/>
              </a:ext>
            </a:extLst>
          </p:cNvPr>
          <p:cNvSpPr txBox="1"/>
          <p:nvPr/>
        </p:nvSpPr>
        <p:spPr>
          <a:xfrm>
            <a:off x="0" y="5486400"/>
            <a:ext cx="3657600" cy="317500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>
                <a:hlinkClick r:id="rId4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5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2709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8807640" cy="9072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KPIs(Key Performance Indicators):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Performance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Accuracy and precision of PPE detection.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Detection speed and real-time processing capabilities.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False alarm rates and system reliability.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Business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Return on Investment (ROI) based on cost savings and revenue generation.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Customer satisfaction and retention rates.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Market share and penetration in target industries.</a:t>
            </a:r>
            <a:endParaRPr lang="en-US" sz="2400">
              <a:latin typeface="Times New Roman"/>
              <a:cs typeface="Times New Roman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Operational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System uptime and availability.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Response time to alerts and incidents.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Scalability and adaptability to changing operational needs.</a:t>
            </a:r>
            <a:endParaRPr lang="en-US" sz="2400">
              <a:latin typeface="Times New Roman"/>
              <a:cs typeface="Times New Roman"/>
            </a:endParaRPr>
          </a:p>
          <a:p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803628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35891" y="263788"/>
            <a:ext cx="6977742" cy="269170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Literature Review</a:t>
            </a:r>
            <a:endParaRPr lang="en-US" sz="4350">
              <a:latin typeface="Times New Roman"/>
              <a:cs typeface="Times New Roman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36274" y="1180698"/>
            <a:ext cx="12100470" cy="60800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/>
                <a:ea typeface="Eudoxus Sans"/>
                <a:cs typeface="+mn-lt"/>
              </a:rPr>
              <a:t>Past Available Projects:</a:t>
            </a:r>
          </a:p>
          <a:p>
            <a:pPr marL="285750" indent="-285750" algn="just">
              <a:buFont typeface="Arial"/>
              <a:buChar char="•"/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COVID-19 PPE Dataset for Object Detection, Safety Helmet Detection, etc.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Revealed a gap in automated PPE detection solutions.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Existing methods lack robustness, scalability, and real-time performance.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Previous attempts relied on traditional computer vision techniques, struggling with complex environments and varying lighting conditions.</a:t>
            </a:r>
          </a:p>
          <a:p>
            <a:r>
              <a:rPr lang="en-US" sz="24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Drawbacks of Existing Solutions:</a:t>
            </a:r>
            <a:endParaRPr lang="en-US" sz="24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Low accuracy, limited adaptability, and high computational requirements.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Challenges like occlusion, small object detection, and class imbalance remain unresolved in many projects.</a:t>
            </a:r>
            <a:endParaRPr lang="en-US" dirty="0">
              <a:solidFill>
                <a:srgbClr val="000000"/>
              </a:solidFill>
              <a:latin typeface="Times New Roman"/>
              <a:ea typeface="+mn-lt"/>
              <a:cs typeface="+mn-lt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Our Project:</a:t>
            </a:r>
            <a:endParaRPr lang="en-US" dirty="0">
              <a:latin typeface="Times New Roman"/>
              <a:cs typeface="Calibri" panose="020F0502020204030204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Developed a single object detection model for various PPE types: fall-detection, safety helmets, masks, gloves, vests, coats, glasses, etc., tailored for construction, medical, and diverse industries.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1261</Words>
  <Application>Microsoft Macintosh PowerPoint</Application>
  <PresentationFormat>Custom</PresentationFormat>
  <Paragraphs>279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Arial,Sans-Serif</vt:lpstr>
      <vt:lpstr>Calibri</vt:lpstr>
      <vt:lpstr>Courier New</vt:lpstr>
      <vt:lpstr>Eudoxus Sans</vt:lpstr>
      <vt:lpstr>p22-mackinac-pro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Bilal Dilbar Hussain .</cp:lastModifiedBy>
  <cp:revision>337</cp:revision>
  <dcterms:created xsi:type="dcterms:W3CDTF">2024-04-16T21:59:51Z</dcterms:created>
  <dcterms:modified xsi:type="dcterms:W3CDTF">2024-04-20T17:06:21Z</dcterms:modified>
</cp:coreProperties>
</file>

<file path=docProps/thumbnail.jpeg>
</file>